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84" y="84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12М 2020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10 марта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="" xmlns:a16="http://schemas.microsoft.com/office/drawing/2014/main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11" name="Rectangle 4"/>
          <p:cNvSpPr/>
          <p:nvPr/>
        </p:nvSpPr>
        <p:spPr>
          <a:xfrm>
            <a:off x="0" y="5576669"/>
            <a:ext cx="9144000" cy="646331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и износ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4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EBITDA, </a:t>
            </a:r>
            <a:r>
              <a:rPr lang="ru-RU" sz="9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скорр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. = Выручка – Операционные расходы + Амортизация и износ + Убыток от обесценения нефинансовых активов 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69984"/>
              </p:ext>
            </p:extLst>
          </p:nvPr>
        </p:nvGraphicFramePr>
        <p:xfrm>
          <a:off x="4648200" y="1430338"/>
          <a:ext cx="4267199" cy="4208462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2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6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5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134 579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120 687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-10,3%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(116 285)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(101 501)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-12,7%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(67 725)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(58 134)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-14,2%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(48 560‬)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(43 367)‬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-10,7%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Убыток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(456)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(802)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+75,9%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3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17 838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18 384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+3,1%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31 203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31 569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+1,2%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6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, скорр.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35 980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34 808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-3,3%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3802391"/>
                  </a:ext>
                </a:extLst>
              </a:tr>
              <a:tr h="286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год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12 025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13 265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+10,3%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3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Общий совокупный доход за год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11 754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13 314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+13,3%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41806"/>
              </p:ext>
            </p:extLst>
          </p:nvPr>
        </p:nvGraphicFramePr>
        <p:xfrm>
          <a:off x="-1" y="1430338"/>
          <a:ext cx="4495801" cy="4208462"/>
        </p:xfrm>
        <a:graphic>
          <a:graphicData uri="http://schemas.openxmlformats.org/drawingml/2006/table">
            <a:tbl>
              <a:tblPr/>
              <a:tblGrid>
                <a:gridCol w="23281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4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9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3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54 688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44 247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51 050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41 237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-19,2%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6 351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5 590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-12,0%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+0,5%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165,2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164,7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-6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30138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12М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1 199,87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885,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847 140,72  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131 878,72  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12М 2020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12М 2020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="" xmlns:a16="http://schemas.microsoft.com/office/drawing/2014/main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7DBBB4B3-C79A-4B80-BC9A-0B31C510A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278" y="4268261"/>
            <a:ext cx="5858256" cy="16383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5E0C8E9-9FF6-4401-A09B-67F62C1C7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" y="4321603"/>
            <a:ext cx="4879848" cy="168859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3F989E1E-E613-4C54-84E4-961EA8407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" y="1632758"/>
            <a:ext cx="4837176" cy="161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024484B4-CAD7-4423-B711-4B4680FBE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50" y="4137728"/>
            <a:ext cx="3204972" cy="164439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05975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58 620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50 763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электроэнергию 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9 105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7 371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67 725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 и мощность обусловлено снижением выработки электрической энергии за 12 мес. 2020 </a:t>
            </a:r>
            <a:r>
              <a:rPr lang="ru-RU" altLang="ru-RU" sz="1200" dirty="0" smtClean="0">
                <a:solidFill>
                  <a:schemeClr val="tx1"/>
                </a:solidFill>
              </a:rPr>
              <a:t>года.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/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-</a:t>
            </a:r>
            <a:r>
              <a:rPr lang="en-US" sz="1050" spc="-10" dirty="0">
                <a:solidFill>
                  <a:srgbClr val="0066CC"/>
                </a:solidFill>
              </a:rPr>
              <a:t>13</a:t>
            </a:r>
            <a:r>
              <a:rPr lang="ru-RU" sz="1050" spc="-10" dirty="0">
                <a:solidFill>
                  <a:srgbClr val="0066CC"/>
                </a:solidFill>
              </a:rPr>
              <a:t>,4%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="" xmlns:a16="http://schemas.microsoft.com/office/drawing/2014/main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593AAC9C-1BC6-44F4-9ED3-9D425D2D8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377" y="3981550"/>
            <a:ext cx="3325368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08694"/>
              </p:ext>
            </p:extLst>
          </p:nvPr>
        </p:nvGraphicFramePr>
        <p:xfrm>
          <a:off x="4677196" y="1577975"/>
          <a:ext cx="4384255" cy="4477007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692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12М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9 375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9 485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444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3 920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3 908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444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2 160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2 347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377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2 993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2 447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Арендные платежи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4 617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4 578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7511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Убыток/(прибыль) от выбытия ОС, пр.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(4 223)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Амортизация и износ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13 365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13 185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-1,3%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11 928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11 640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-2,4%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724896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48 560‬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43 367‬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>
            <a:off x="2087563" y="4816387"/>
            <a:ext cx="1065212" cy="172869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-10</a:t>
            </a:r>
            <a:r>
              <a:rPr lang="en-US" sz="1050" spc="-30" dirty="0">
                <a:solidFill>
                  <a:srgbClr val="0079C2"/>
                </a:solidFill>
              </a:rPr>
              <a:t>,</a:t>
            </a:r>
            <a:r>
              <a:rPr lang="ru-RU" sz="1050" spc="-30" dirty="0">
                <a:solidFill>
                  <a:srgbClr val="0079C2"/>
                </a:solidFill>
              </a:rPr>
              <a:t>7%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588511"/>
            <a:ext cx="4323930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постоянных расходов обусловлено полученной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Убыток от обесценения нефинансовых активов Общества уменьшился по сравнению с 2019 года в связи с признанием  меньшей величины обесценения основных средств. 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="" xmlns:a16="http://schemas.microsoft.com/office/drawing/2014/main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7EB95807-3C3B-40AE-BC3C-5AB4E3074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4576032"/>
            <a:ext cx="3773424" cy="17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EDBC91F5-603B-40ED-A9FA-BD6AA0337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1" y="4455838"/>
            <a:ext cx="3244596" cy="158800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51256" y="2512647"/>
            <a:ext cx="4095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12М 2020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706" y="1354297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 flipV="1">
            <a:off x="1139317" y="1917672"/>
            <a:ext cx="939800" cy="102396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429830" y="1739901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spc="-10" dirty="0">
                <a:solidFill>
                  <a:srgbClr val="0079C2"/>
                </a:solidFill>
              </a:rPr>
              <a:t>+</a:t>
            </a:r>
            <a:r>
              <a:rPr lang="ru-RU" sz="1050" spc="-10" dirty="0">
                <a:solidFill>
                  <a:srgbClr val="0079C2"/>
                </a:solidFill>
              </a:rPr>
              <a:t>1</a:t>
            </a:r>
            <a:r>
              <a:rPr lang="en-US" sz="1050" spc="-10" dirty="0">
                <a:solidFill>
                  <a:srgbClr val="0079C2"/>
                </a:solidFill>
              </a:rPr>
              <a:t>,</a:t>
            </a:r>
            <a:r>
              <a:rPr lang="ru-RU" sz="1050" spc="-10" dirty="0">
                <a:solidFill>
                  <a:srgbClr val="0079C2"/>
                </a:solidFill>
              </a:rPr>
              <a:t>2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="" xmlns:a16="http://schemas.microsoft.com/office/drawing/2014/main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9A96B4E3-1809-4ACC-A929-3AA34D54C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573" y="2512091"/>
            <a:ext cx="5975604" cy="2991612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="" xmlns:a16="http://schemas.microsoft.com/office/drawing/2014/main" id="{6518DABE-A7D0-40B1-94A5-207AF489E3CE}"/>
              </a:ext>
            </a:extLst>
          </p:cNvPr>
          <p:cNvSpPr/>
          <p:nvPr/>
        </p:nvSpPr>
        <p:spPr>
          <a:xfrm>
            <a:off x="60706" y="6184603"/>
            <a:ext cx="9144000" cy="230832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EBITDA, </a:t>
            </a:r>
            <a:r>
              <a:rPr lang="ru-RU" sz="9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скорр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. = Выручка – Операционные расходы + Амортизация и износ + Убыток от обесценения нефинансовых активов </a:t>
            </a:r>
          </a:p>
        </p:txBody>
      </p:sp>
      <p:sp>
        <p:nvSpPr>
          <p:cNvPr id="16" name="Text Box 103">
            <a:extLst>
              <a:ext uri="{FF2B5EF4-FFF2-40B4-BE49-F238E27FC236}">
                <a16:creationId xmlns="" xmlns:a16="http://schemas.microsoft.com/office/drawing/2014/main" id="{2B29FD79-1DDE-41C4-B69E-618AEA001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" y="3884866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скорр.</a:t>
            </a:r>
            <a:r>
              <a:rPr lang="ru-RU" altLang="ru-RU" sz="1600" b="1" baseline="30000" dirty="0">
                <a:solidFill>
                  <a:srgbClr val="0079C2"/>
                </a:solidFill>
              </a:rPr>
              <a:t>1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17" name="Straight Arrow Connector 6">
            <a:extLst>
              <a:ext uri="{FF2B5EF4-FFF2-40B4-BE49-F238E27FC236}">
                <a16:creationId xmlns="" xmlns:a16="http://schemas.microsoft.com/office/drawing/2014/main" id="{B7CC80DF-6539-4DD2-AF2B-968FE38B454E}"/>
              </a:ext>
            </a:extLst>
          </p:cNvPr>
          <p:cNvCxnSpPr>
            <a:cxnSpLocks/>
          </p:cNvCxnSpPr>
          <p:nvPr/>
        </p:nvCxnSpPr>
        <p:spPr>
          <a:xfrm>
            <a:off x="1180552" y="4510171"/>
            <a:ext cx="870665" cy="6098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7">
            <a:extLst>
              <a:ext uri="{FF2B5EF4-FFF2-40B4-BE49-F238E27FC236}">
                <a16:creationId xmlns="" xmlns:a16="http://schemas.microsoft.com/office/drawing/2014/main" id="{7AC9DDCD-D780-4D49-9E5C-DBF57B8EC65F}"/>
              </a:ext>
            </a:extLst>
          </p:cNvPr>
          <p:cNvSpPr/>
          <p:nvPr/>
        </p:nvSpPr>
        <p:spPr>
          <a:xfrm>
            <a:off x="1401930" y="4304480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-3,3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5BDCFD7B-0783-49C3-B76B-C7CF249A8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588" y="1842516"/>
            <a:ext cx="3244596" cy="158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1A1253B0-0FCB-4E1F-A3C9-14469D6D0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9" y="2541969"/>
            <a:ext cx="3156204" cy="313334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 dirty="0">
                <a:solidFill>
                  <a:srgbClr val="0079C2"/>
                </a:solidFill>
              </a:rPr>
              <a:t/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31 декабря 2020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123096" y="2708413"/>
            <a:ext cx="805937" cy="248147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331955" y="2634078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</a:t>
            </a:r>
            <a:r>
              <a:rPr lang="en-US" sz="1050" spc="-10" dirty="0">
                <a:solidFill>
                  <a:srgbClr val="0079C2"/>
                </a:solidFill>
              </a:rPr>
              <a:t>14,6</a:t>
            </a:r>
            <a:r>
              <a:rPr lang="ru-RU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/>
          <p:nvPr/>
        </p:nvCxnSpPr>
        <p:spPr>
          <a:xfrm>
            <a:off x="6913643" y="2819084"/>
            <a:ext cx="1012745" cy="206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1,46</a:t>
            </a:r>
          </a:p>
        </p:txBody>
      </p:sp>
      <p:sp>
        <p:nvSpPr>
          <p:cNvPr id="15" name="Oval 7"/>
          <p:cNvSpPr/>
          <p:nvPr/>
        </p:nvSpPr>
        <p:spPr>
          <a:xfrm>
            <a:off x="7926388" y="2843272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1,29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, </a:t>
            </a:r>
            <a:r>
              <a:rPr lang="ru-RU" altLang="ru-RU" sz="1200" dirty="0" err="1">
                <a:solidFill>
                  <a:srgbClr val="0079C2"/>
                </a:solidFill>
              </a:rPr>
              <a:t>скорр</a:t>
            </a:r>
            <a:r>
              <a:rPr lang="ru-RU" altLang="ru-RU" sz="1200" dirty="0">
                <a:solidFill>
                  <a:srgbClr val="0079C2"/>
                </a:solidFill>
              </a:rPr>
              <a:t>.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="" xmlns:a16="http://schemas.microsoft.com/office/drawing/2014/main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FDB213D-BD96-4FD8-AF26-CF89F1513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246" y="2357335"/>
            <a:ext cx="2799588" cy="331927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2B75650A-6A56-408F-A884-FFDAC3546C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429" y="2452053"/>
            <a:ext cx="2717292" cy="33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12М 2020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19410</TotalTime>
  <Words>1070</Words>
  <Application>Microsoft Office PowerPoint</Application>
  <PresentationFormat>Экран (4:3)</PresentationFormat>
  <Paragraphs>210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Гризель Наталья Олеговна</cp:lastModifiedBy>
  <cp:revision>326</cp:revision>
  <cp:lastPrinted>2020-08-05T07:27:55Z</cp:lastPrinted>
  <dcterms:created xsi:type="dcterms:W3CDTF">2009-07-15T11:37:47Z</dcterms:created>
  <dcterms:modified xsi:type="dcterms:W3CDTF">2021-03-09T11:03:49Z</dcterms:modified>
</cp:coreProperties>
</file>