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5" r:id="rId1"/>
    <p:sldMasterId id="2147483769" r:id="rId2"/>
    <p:sldMasterId id="2147483658" r:id="rId3"/>
    <p:sldMasterId id="2147483759" r:id="rId4"/>
    <p:sldMasterId id="2147483762" r:id="rId5"/>
    <p:sldMasterId id="2147483661" r:id="rId6"/>
    <p:sldMasterId id="2147483662" r:id="rId7"/>
    <p:sldMasterId id="2147483743" r:id="rId8"/>
  </p:sldMasterIdLst>
  <p:notesMasterIdLst>
    <p:notesMasterId r:id="rId18"/>
  </p:notesMasterIdLst>
  <p:handoutMasterIdLst>
    <p:handoutMasterId r:id="rId19"/>
  </p:handoutMasterIdLst>
  <p:sldIdLst>
    <p:sldId id="256" r:id="rId9"/>
    <p:sldId id="257" r:id="rId10"/>
    <p:sldId id="272" r:id="rId11"/>
    <p:sldId id="273" r:id="rId12"/>
    <p:sldId id="274" r:id="rId13"/>
    <p:sldId id="275" r:id="rId14"/>
    <p:sldId id="276" r:id="rId15"/>
    <p:sldId id="277" r:id="rId16"/>
    <p:sldId id="271" r:id="rId17"/>
  </p:sldIdLst>
  <p:sldSz cx="9144000" cy="6858000" type="screen4x3"/>
  <p:notesSz cx="7099300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25">
          <p15:clr>
            <a:srgbClr val="A4A3A4"/>
          </p15:clr>
        </p15:guide>
        <p15:guide id="4" orient="horz" pos="591">
          <p15:clr>
            <a:srgbClr val="A4A3A4"/>
          </p15:clr>
        </p15:guide>
        <p15:guide id="5" orient="horz" pos="1752">
          <p15:clr>
            <a:srgbClr val="A4A3A4"/>
          </p15:clr>
        </p15:guide>
        <p15:guide id="6" orient="horz" pos="2818">
          <p15:clr>
            <a:srgbClr val="A4A3A4"/>
          </p15:clr>
        </p15:guide>
        <p15:guide id="7" orient="horz" pos="2959">
          <p15:clr>
            <a:srgbClr val="A4A3A4"/>
          </p15:clr>
        </p15:guide>
        <p15:guide id="8" orient="horz" pos="1612">
          <p15:clr>
            <a:srgbClr val="A4A3A4"/>
          </p15:clr>
        </p15:guide>
        <p15:guide id="9" pos="141">
          <p15:clr>
            <a:srgbClr val="A4A3A4"/>
          </p15:clr>
        </p15:guide>
        <p15:guide id="10" pos="3747">
          <p15:clr>
            <a:srgbClr val="A4A3A4"/>
          </p15:clr>
        </p15:guide>
        <p15:guide id="11" pos="5620">
          <p15:clr>
            <a:srgbClr val="A4A3A4"/>
          </p15:clr>
        </p15:guide>
        <p15:guide id="12" pos="1873">
          <p15:clr>
            <a:srgbClr val="A4A3A4"/>
          </p15:clr>
        </p15:guide>
        <p15:guide id="13" pos="2014">
          <p15:clr>
            <a:srgbClr val="A4A3A4"/>
          </p15:clr>
        </p15:guide>
        <p15:guide id="14" pos="3885">
          <p15:clr>
            <a:srgbClr val="A4A3A4"/>
          </p15:clr>
        </p15:guide>
        <p15:guide id="15" pos="1180">
          <p15:clr>
            <a:srgbClr val="A4A3A4"/>
          </p15:clr>
        </p15:guide>
        <p15:guide id="16" pos="8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79C2"/>
    <a:srgbClr val="003366"/>
    <a:srgbClr val="0066FF"/>
    <a:srgbClr val="0033CC"/>
    <a:srgbClr val="0000FF"/>
    <a:srgbClr val="3366FF"/>
    <a:srgbClr val="00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14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884" y="84"/>
      </p:cViewPr>
      <p:guideLst>
        <p:guide orient="horz" pos="1893"/>
        <p:guide orient="horz" pos="3884"/>
        <p:guide orient="horz" pos="825"/>
        <p:guide orient="horz" pos="591"/>
        <p:guide orient="horz" pos="1752"/>
        <p:guide orient="horz" pos="2818"/>
        <p:guide orient="horz" pos="2959"/>
        <p:guide orient="horz" pos="1612"/>
        <p:guide pos="141"/>
        <p:guide pos="3747"/>
        <p:guide pos="5620"/>
        <p:guide pos="1873"/>
        <p:guide pos="2014"/>
        <p:guide pos="3885"/>
        <p:guide pos="1180"/>
        <p:guide pos="89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3318" y="-108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F9B2FAC-2503-48F8-B071-04E7FA1ED4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997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A7F4F542-0CF8-4D46-9C15-E25CCB08C5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418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707437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1873251" y="2917514"/>
            <a:ext cx="7048500" cy="32483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916044"/>
            <a:ext cx="8697912" cy="32498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300400"/>
            <a:ext cx="8697912" cy="3865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0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1873251" y="1216660"/>
            <a:ext cx="7048500" cy="49990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3417887" y="1216660"/>
            <a:ext cx="5503863" cy="4892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9307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22068"/>
            <a:ext cx="8697912" cy="324378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8697912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2746597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12543"/>
            <a:ext cx="8697912" cy="325330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70" name="Rectangle 10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9937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55" r:id="rId2"/>
    <p:sldLayoutId id="2147483756" r:id="rId3"/>
    <p:sldLayoutId id="2147483757" r:id="rId4"/>
    <p:sldLayoutId id="2147483667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9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6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651001" y="2781300"/>
            <a:ext cx="7493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51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3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0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0" name="Line 6"/>
          <p:cNvSpPr>
            <a:spLocks noChangeShapeType="1"/>
          </p:cNvSpPr>
          <p:nvPr userDrawn="1"/>
        </p:nvSpPr>
        <p:spPr bwMode="auto">
          <a:xfrm>
            <a:off x="1644654" y="0"/>
            <a:ext cx="0" cy="6857999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68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781300"/>
            <a:ext cx="9144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1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5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7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156460"/>
            <a:ext cx="9144000" cy="470154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2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6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5" name="Rectangle 20"/>
          <p:cNvSpPr>
            <a:spLocks noChangeArrowheads="1"/>
          </p:cNvSpPr>
          <p:nvPr userDrawn="1"/>
        </p:nvSpPr>
        <p:spPr bwMode="auto">
          <a:xfrm>
            <a:off x="1651000" y="0"/>
            <a:ext cx="7492999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1189037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</a:t>
            </a:r>
          </a:p>
          <a:p>
            <a:pPr lvl="0"/>
            <a:r>
              <a:rPr lang="ru-RU" dirty="0"/>
              <a:t>текста</a:t>
            </a:r>
          </a:p>
        </p:txBody>
      </p:sp>
      <p:sp>
        <p:nvSpPr>
          <p:cNvPr id="272399" name="Rectangle 15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0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11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58" name="Rectangle 2"/>
          <p:cNvSpPr>
            <a:spLocks noChangeArrowheads="1"/>
          </p:cNvSpPr>
          <p:nvPr userDrawn="1"/>
        </p:nvSpPr>
        <p:spPr bwMode="auto">
          <a:xfrm>
            <a:off x="3197225" y="0"/>
            <a:ext cx="5946775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67" name="Rectangle 11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23837" y="1216660"/>
            <a:ext cx="2749551" cy="489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Образец текста</a:t>
            </a:r>
          </a:p>
        </p:txBody>
      </p:sp>
      <p:sp>
        <p:nvSpPr>
          <p:cNvPr id="27547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6239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6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66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lang="ru-RU" sz="2600" b="0" dirty="0" smtClean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6763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8" name="Rectangle 4"/>
          <p:cNvSpPr>
            <a:spLocks noChangeArrowheads="1"/>
          </p:cNvSpPr>
          <p:nvPr userDrawn="1"/>
        </p:nvSpPr>
        <p:spPr bwMode="auto">
          <a:xfrm>
            <a:off x="-2" y="6405563"/>
            <a:ext cx="9144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78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248843" y="2895600"/>
            <a:ext cx="6734519" cy="1470025"/>
          </a:xfrm>
          <a:prstGeom prst="rect">
            <a:avLst/>
          </a:prstGeom>
        </p:spPr>
        <p:txBody>
          <a:bodyPr rtlCol="0">
            <a:normAutofit fontScale="825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3900" b="1" kern="0" dirty="0"/>
              <a:t>Группа ОГК-2</a:t>
            </a:r>
            <a:r>
              <a:rPr lang="ru-RU" altLang="ru-RU" sz="3600" b="1" kern="0" dirty="0"/>
              <a:t/>
            </a:r>
            <a:br>
              <a:rPr lang="ru-RU" altLang="ru-RU" sz="3600" b="1" kern="0" dirty="0"/>
            </a:br>
            <a:r>
              <a:rPr lang="ru-RU" altLang="ru-RU" sz="3600" b="1" kern="0" dirty="0"/>
              <a:t/>
            </a:r>
            <a:br>
              <a:rPr lang="ru-RU" altLang="ru-RU" sz="3600" b="1" kern="0" dirty="0"/>
            </a:br>
            <a:r>
              <a:rPr lang="ru-RU" altLang="ru-RU" sz="2800" b="1" kern="0" dirty="0"/>
              <a:t>Презентация финансовых результатов по МСФО</a:t>
            </a:r>
            <a:br>
              <a:rPr lang="ru-RU" altLang="ru-RU" sz="2800" b="1" kern="0" dirty="0"/>
            </a:br>
            <a:r>
              <a:rPr lang="ru-RU" altLang="ru-RU" sz="2800" b="1" kern="0" dirty="0"/>
              <a:t>за 12М 2020 г.</a:t>
            </a:r>
            <a:endParaRPr lang="ru-RU" sz="2800" kern="0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329159" y="4876800"/>
            <a:ext cx="6400800" cy="369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defRPr sz="2600" b="1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800" kern="0" dirty="0">
                <a:cs typeface="Arial" panose="020B0604020202020204" pitchFamily="34" charset="0"/>
              </a:rPr>
              <a:t>10 марта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Ограничение ответственности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12М 2020 г.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6575" y="1298575"/>
            <a:ext cx="8074025" cy="4832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66CC"/>
                </a:solidFill>
              </a14:hiddenFill>
            </a:ext>
          </a:extLst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Представленная информация подготовлена с использованием данных, доступных ПАО «ОГК-2» (далее – ОГК-2 или Компания) на момент ее составления. С момента составления презентации на деятельность ОГК-2 и содержание презентации могли повлиять внешние или иные факторы. Кроме того, настоящая презентация может не включать в себя всю необходимую информацию о Компании. ОГК-2 не дает, прямо или косвенно, никаких заверений или гарантий в отношении точности, полноты или достоверности информации, содержащейся в настоящей презентации.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Прогнозные заявления, содержащиеся в настоящей презентации, основаны на ряде предположений, которые могут оказаться неверными. Прогнозные заявления, в силу своей специфики, связаны с неотъемлемым риском и неопределенностью. ОГК-2 предупреждает о том, что фактические результаты могут существенно отличаться от выраженных, прямо или косвенно, в прогнозных заявлениях. Для более подробной информации об основных рисках необходимо обратиться к последнему Годовому отчету ОГК-2.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Настоящая презентация не представляет собой и не является частью рекламы ценных бумаг, предложения или приглашения продать или выпустить или предложения купить или подписаться на какие-либо акции ОГК-2. Ни настоящая презентация, ни ее часть, ни факт представления настоящей презентации или ее распространения не являются основой для какого-либо контракта или инвестиционного решения и не должны приниматься во внимание при заключении какого-либо контракта или принятии инвестиционного решения. </a:t>
            </a:r>
          </a:p>
        </p:txBody>
      </p:sp>
      <p:sp>
        <p:nvSpPr>
          <p:cNvPr id="5" name="Номер слайда 3">
            <a:extLst>
              <a:ext uri="{FF2B5EF4-FFF2-40B4-BE49-F238E27FC236}">
                <a16:creationId xmlns="" xmlns:a16="http://schemas.microsoft.com/office/drawing/2014/main" id="{DA073617-89A2-4FDA-B074-78270BF7F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Производственные и финансовые результаты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12М 2020 г.</a:t>
            </a:r>
          </a:p>
        </p:txBody>
      </p:sp>
      <p:sp>
        <p:nvSpPr>
          <p:cNvPr id="11" name="Rectangle 4"/>
          <p:cNvSpPr/>
          <p:nvPr/>
        </p:nvSpPr>
        <p:spPr>
          <a:xfrm>
            <a:off x="0" y="5576669"/>
            <a:ext cx="9144000" cy="646331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1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По данным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2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Разбивка на категории переменных и постоянных расходов представлена по методике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3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EBITDA = Операционная прибыль + Амортизация и износ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4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EBITDA, </a:t>
            </a:r>
            <a:r>
              <a:rPr lang="ru-RU" sz="9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скорр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. = Выручка – Операционные расходы + Амортизация и износ + Убыток от обесценения нефинансовых активов </a:t>
            </a:r>
          </a:p>
        </p:txBody>
      </p:sp>
      <p:sp>
        <p:nvSpPr>
          <p:cNvPr id="12" name="Text Box 103"/>
          <p:cNvSpPr txBox="1">
            <a:spLocks noChangeArrowheads="1"/>
          </p:cNvSpPr>
          <p:nvPr/>
        </p:nvSpPr>
        <p:spPr bwMode="auto">
          <a:xfrm>
            <a:off x="760413" y="1131888"/>
            <a:ext cx="2746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Производственные результаты</a:t>
            </a:r>
            <a:r>
              <a:rPr kumimoji="0" lang="ru-RU" altLang="ru-RU" sz="1600" b="1" i="0" u="none" strike="noStrike" kern="0" cap="none" spc="0" normalizeH="0" baseline="3000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1</a:t>
            </a:r>
            <a:endParaRPr kumimoji="0" lang="ru-RU" altLang="ru-RU" sz="1600" b="1" i="0" u="none" strike="noStrike" kern="0" cap="none" spc="0" normalizeH="0" baseline="0" noProof="0" dirty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03"/>
          <p:cNvSpPr txBox="1">
            <a:spLocks noChangeArrowheads="1"/>
          </p:cNvSpPr>
          <p:nvPr/>
        </p:nvSpPr>
        <p:spPr bwMode="auto">
          <a:xfrm>
            <a:off x="5035550" y="1136650"/>
            <a:ext cx="32623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Финансовые результаты, млн рублей</a:t>
            </a:r>
          </a:p>
        </p:txBody>
      </p:sp>
      <p:graphicFrame>
        <p:nvGraphicFramePr>
          <p:cNvPr id="14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469984"/>
              </p:ext>
            </p:extLst>
          </p:nvPr>
        </p:nvGraphicFramePr>
        <p:xfrm>
          <a:off x="4648200" y="1430338"/>
          <a:ext cx="4267199" cy="4208462"/>
        </p:xfrm>
        <a:graphic>
          <a:graphicData uri="http://schemas.openxmlformats.org/drawingml/2006/table">
            <a:tbl>
              <a:tblPr/>
              <a:tblGrid>
                <a:gridCol w="2305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429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022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169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50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66CC"/>
                          </a:solidFill>
                          <a:latin typeface="+mn-lt"/>
                        </a:rPr>
                        <a:t>12М 2019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0066CC"/>
                          </a:solidFill>
                          <a:latin typeface="+mn-lt"/>
                        </a:rPr>
                        <a:t>12М 2020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Выручка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134 579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120 687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-10,3%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3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Операционные расходы,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в </a:t>
                      </a:r>
                      <a:r>
                        <a:rPr kumimoji="0" lang="ru-RU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т.ч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(116 285)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(101 501)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-12,7%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8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Переменные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(67 725)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(58 134)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-14,2%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8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Постоянные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(48 560‬)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(43 367)‬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-10,7%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3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Убыток от обесценения фин. активов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(456)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(802)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+75,9%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35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Операционная прибыль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17 838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18 384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+3,1%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8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EBITDA</a:t>
                      </a:r>
                      <a:r>
                        <a:rPr kumimoji="0" lang="ru-RU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31 203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31 569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+1,2%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623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EBITDA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, скорр.</a:t>
                      </a:r>
                      <a:r>
                        <a:rPr kumimoji="0" lang="ru-RU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4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35 980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34 808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-3,3%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43802391"/>
                  </a:ext>
                </a:extLst>
              </a:tr>
              <a:tr h="28623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Прибыль за год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12 025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13 265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+10,3%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13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Общий совокупный доход за год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11 754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13 314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+13,3%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15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741806"/>
              </p:ext>
            </p:extLst>
          </p:nvPr>
        </p:nvGraphicFramePr>
        <p:xfrm>
          <a:off x="-1" y="1430338"/>
          <a:ext cx="4495801" cy="4208462"/>
        </p:xfrm>
        <a:graphic>
          <a:graphicData uri="http://schemas.openxmlformats.org/drawingml/2006/table">
            <a:tbl>
              <a:tblPr/>
              <a:tblGrid>
                <a:gridCol w="23281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948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5965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13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8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66CC"/>
                          </a:solidFill>
                          <a:latin typeface="+mn-lt"/>
                        </a:rPr>
                        <a:t>12М 2019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0066CC"/>
                          </a:solidFill>
                          <a:latin typeface="+mn-lt"/>
                        </a:rPr>
                        <a:t>12М 2020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Выработка электроэнергии,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млн кВт∙ч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54 688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44 247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-19,1%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 отпуск электроэнергии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млн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кВт∙ч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51 050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41 237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-19,2%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отпуск тепловой энергии, тыс. Гкал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6 351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5 590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-12,0%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э/э, г/кВт∙ч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325,0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326,5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+0,5%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тепло, кг/Гкал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165,2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164,7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-0,3%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0597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Коэффициент использования установленной мощности (КИУМ), %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33,0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27,0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-6 </a:t>
                      </a:r>
                      <a:r>
                        <a:rPr kumimoji="0" lang="ru-RU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п.п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Номер слайда 3">
            <a:extLst>
              <a:ext uri="{FF2B5EF4-FFF2-40B4-BE49-F238E27FC236}">
                <a16:creationId xmlns="" xmlns:a16="http://schemas.microsoft.com/office/drawing/2014/main" id="{0DDBF327-A859-48C7-861C-66FC934C7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48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Выручка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12М 2020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1023938" y="1143000"/>
            <a:ext cx="2457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выручки,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19800" y="1136650"/>
            <a:ext cx="14382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Цены и тарифы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8" name="Rectangle 8"/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graphicFrame>
        <p:nvGraphicFramePr>
          <p:cNvPr id="9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230138"/>
              </p:ext>
            </p:extLst>
          </p:nvPr>
        </p:nvGraphicFramePr>
        <p:xfrm>
          <a:off x="4876800" y="1541463"/>
          <a:ext cx="4114800" cy="1798030"/>
        </p:xfrm>
        <a:graphic>
          <a:graphicData uri="http://schemas.openxmlformats.org/drawingml/2006/table">
            <a:tbl>
              <a:tblPr/>
              <a:tblGrid>
                <a:gridCol w="3108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22443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12М 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продажи э/э на свободном рынке, руб./МВтч</a:t>
                      </a: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1 199,87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тариф на тепло,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руб./Гкал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885,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новую мощность,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847 140,72  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старую мощность, 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131 878,72  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5183188" y="3581400"/>
            <a:ext cx="37544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объемов продаж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на ОРЭМ за 12М 2020 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152400" y="3581400"/>
            <a:ext cx="40719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выручки от продажи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и мощности за 12М 2020 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3" name="Номер слайда 3">
            <a:extLst>
              <a:ext uri="{FF2B5EF4-FFF2-40B4-BE49-F238E27FC236}">
                <a16:creationId xmlns="" xmlns:a16="http://schemas.microsoft.com/office/drawing/2014/main" id="{168712EE-4AFB-48DB-864F-46C72015F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7DBBB4B3-C79A-4B80-BC9A-0B31C510A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1278" y="4268261"/>
            <a:ext cx="5858256" cy="16383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F5E0C8E9-9FF6-4401-A09B-67F62C1C7A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48" y="4321603"/>
            <a:ext cx="4879848" cy="1688592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3F989E1E-E613-4C54-84E4-961EA84079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12" y="1632758"/>
            <a:ext cx="4837176" cy="161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91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024484B4-CAD7-4423-B711-4B4680FBE3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150" y="4137728"/>
            <a:ext cx="3204972" cy="164439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Переменные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12М 2020 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005975"/>
              </p:ext>
            </p:extLst>
          </p:nvPr>
        </p:nvGraphicFramePr>
        <p:xfrm>
          <a:off x="4876800" y="1508125"/>
          <a:ext cx="4114801" cy="1393901"/>
        </p:xfrm>
        <a:graphic>
          <a:graphicData uri="http://schemas.openxmlformats.org/drawingml/2006/table">
            <a:tbl>
              <a:tblPr/>
              <a:tblGrid>
                <a:gridCol w="20535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39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39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0320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66CC"/>
                          </a:solidFill>
                          <a:latin typeface="+mn-lt"/>
                        </a:rPr>
                        <a:t>12М 2019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0066CC"/>
                          </a:solidFill>
                          <a:latin typeface="+mn-lt"/>
                        </a:rPr>
                        <a:t>12М 2020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 топливо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58 620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50 763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-13,4%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</a:t>
                      </a:r>
                      <a:r>
                        <a:rPr lang="ru-RU" sz="1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покупную электроэнергию и мощность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9 105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7 371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-19,0%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2679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переменные расходы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67 725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58 134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4738688" y="1143000"/>
            <a:ext cx="36782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переменных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622300" y="3614738"/>
            <a:ext cx="25622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Расходы на топливо, млн руб.</a:t>
            </a:r>
          </a:p>
        </p:txBody>
      </p:sp>
      <p:sp>
        <p:nvSpPr>
          <p:cNvPr id="9" name="Rectangle 5"/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rgbClr val="0066CC"/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rgbClr val="0066CC"/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146050" y="1143000"/>
            <a:ext cx="3740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Факторы изменения </a:t>
            </a:r>
            <a:br>
              <a:rPr lang="ru-RU" altLang="ru-RU" sz="1600" b="1">
                <a:solidFill>
                  <a:srgbClr val="0066CC"/>
                </a:solidFill>
              </a:rPr>
            </a:br>
            <a:r>
              <a:rPr lang="ru-RU" altLang="ru-RU" sz="1600" b="1">
                <a:solidFill>
                  <a:srgbClr val="0066CC"/>
                </a:solidFill>
              </a:rPr>
              <a:t>переменных операционных расходов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5116513" y="3643313"/>
            <a:ext cx="28448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Потребление топлива, тыс. т.у.т.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46050" y="1689100"/>
            <a:ext cx="43529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altLang="ru-RU" sz="1200" dirty="0">
                <a:solidFill>
                  <a:schemeClr val="tx1"/>
                </a:solidFill>
              </a:rPr>
              <a:t>Уменьшение расходов на топливо, покупную электрическую энергию и мощность обусловлено снижением выработки электрической энергии за 12 мес. 2020 </a:t>
            </a:r>
            <a:r>
              <a:rPr lang="ru-RU" altLang="ru-RU" sz="1200" dirty="0" smtClean="0">
                <a:solidFill>
                  <a:schemeClr val="tx1"/>
                </a:solidFill>
              </a:rPr>
              <a:t>года.</a:t>
            </a:r>
            <a:endParaRPr lang="ru-RU" altLang="ru-RU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3"/>
          <p:cNvCxnSpPr/>
          <p:nvPr/>
        </p:nvCxnSpPr>
        <p:spPr>
          <a:xfrm>
            <a:off x="2205038" y="4284663"/>
            <a:ext cx="917575" cy="98425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5"/>
          <p:cNvSpPr/>
          <p:nvPr/>
        </p:nvSpPr>
        <p:spPr>
          <a:xfrm>
            <a:off x="2481263" y="4151313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66CC"/>
                </a:solidFill>
              </a:rPr>
              <a:t>-</a:t>
            </a:r>
            <a:r>
              <a:rPr lang="en-US" sz="1050" spc="-10" dirty="0">
                <a:solidFill>
                  <a:srgbClr val="0066CC"/>
                </a:solidFill>
              </a:rPr>
              <a:t>13</a:t>
            </a:r>
            <a:r>
              <a:rPr lang="ru-RU" sz="1050" spc="-10" dirty="0">
                <a:solidFill>
                  <a:srgbClr val="0066CC"/>
                </a:solidFill>
              </a:rPr>
              <a:t>,4%</a:t>
            </a:r>
          </a:p>
        </p:txBody>
      </p:sp>
      <p:sp>
        <p:nvSpPr>
          <p:cNvPr id="15" name="Номер слайда 3">
            <a:extLst>
              <a:ext uri="{FF2B5EF4-FFF2-40B4-BE49-F238E27FC236}">
                <a16:creationId xmlns="" xmlns:a16="http://schemas.microsoft.com/office/drawing/2014/main" id="{4C5301CD-19C5-4CF6-847B-017550249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593AAC9C-1BC6-44F4-9ED3-9D425D2D84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377" y="3981550"/>
            <a:ext cx="3325368" cy="222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56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Постоянные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12М 2020 г.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5148263" y="1227138"/>
            <a:ext cx="36496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постоянных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781050" y="4247505"/>
            <a:ext cx="265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Постоянные расходы,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291313" y="1226979"/>
            <a:ext cx="438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Факторы изменения постоянных расходов</a:t>
            </a:r>
          </a:p>
        </p:txBody>
      </p:sp>
      <p:graphicFrame>
        <p:nvGraphicFramePr>
          <p:cNvPr id="1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908694"/>
              </p:ext>
            </p:extLst>
          </p:nvPr>
        </p:nvGraphicFramePr>
        <p:xfrm>
          <a:off x="4677196" y="1577975"/>
          <a:ext cx="4384255" cy="4477007"/>
        </p:xfrm>
        <a:graphic>
          <a:graphicData uri="http://schemas.openxmlformats.org/drawingml/2006/table">
            <a:tbl>
              <a:tblPr/>
              <a:tblGrid>
                <a:gridCol w="23291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05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159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786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76929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66CC"/>
                          </a:solidFill>
                          <a:latin typeface="+mn-lt"/>
                        </a:rPr>
                        <a:t>12М 2019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0066CC"/>
                          </a:solidFill>
                          <a:latin typeface="+mn-lt"/>
                        </a:rPr>
                        <a:t>12М 2020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Вознаграждение работникам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9 375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9 485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0444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Затраты на ремонт, техническое и сервисное обслуживание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3 920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3 908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0444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 администрирование рынка электроэнергии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2 160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2 347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3377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Налоги, кроме налога на прибыль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2 993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2 447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Арендные платежи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4 617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4 578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77511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Убыток/(прибыль) от выбытия ОС, пр. внеоборотных активов и активов, предназначенных для продажи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202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(4 223)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Амортизация и износ 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13 365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13 185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-1,3%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143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Прочие постоянные расходы</a:t>
                      </a:r>
                    </a:p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11 928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11 640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-2,4%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57248961"/>
                  </a:ext>
                </a:extLst>
              </a:tr>
              <a:tr h="381002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постоянные</a:t>
                      </a:r>
                      <a:r>
                        <a:rPr lang="ru-RU" sz="1100" b="1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48 560‬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43 367‬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2" name="Straight Arrow Connector 13"/>
          <p:cNvCxnSpPr>
            <a:cxnSpLocks/>
          </p:cNvCxnSpPr>
          <p:nvPr/>
        </p:nvCxnSpPr>
        <p:spPr>
          <a:xfrm>
            <a:off x="2087563" y="4816387"/>
            <a:ext cx="1065212" cy="172869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4"/>
          <p:cNvSpPr/>
          <p:nvPr/>
        </p:nvSpPr>
        <p:spPr>
          <a:xfrm>
            <a:off x="2438400" y="474812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30" dirty="0">
                <a:solidFill>
                  <a:srgbClr val="0079C2"/>
                </a:solidFill>
              </a:rPr>
              <a:t>-10</a:t>
            </a:r>
            <a:r>
              <a:rPr lang="en-US" sz="1050" spc="-30" dirty="0">
                <a:solidFill>
                  <a:srgbClr val="0079C2"/>
                </a:solidFill>
              </a:rPr>
              <a:t>,</a:t>
            </a:r>
            <a:r>
              <a:rPr lang="ru-RU" sz="1050" spc="-30" dirty="0">
                <a:solidFill>
                  <a:srgbClr val="0079C2"/>
                </a:solidFill>
              </a:rPr>
              <a:t>7%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142875" y="1588511"/>
            <a:ext cx="4323930" cy="123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sz="1200" dirty="0">
                <a:solidFill>
                  <a:schemeClr val="tx1"/>
                </a:solidFill>
              </a:rPr>
              <a:t>Снижение постоянных расходов обусловлено полученной прибылью от реализации объектов основных средств и прочего имущества, в том числе имущества Красноярской ГРЭС-2.</a:t>
            </a:r>
          </a:p>
          <a:p>
            <a:pPr algn="just">
              <a:buFontTx/>
              <a:buChar char="-"/>
            </a:pPr>
            <a:r>
              <a:rPr lang="ru-RU" sz="1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Убыток от обесценения нефинансовых активов Общества уменьшился по сравнению с 2019 года в связи с признанием  меньшей величины обесценения основных средств. </a:t>
            </a:r>
          </a:p>
        </p:txBody>
      </p:sp>
      <p:sp>
        <p:nvSpPr>
          <p:cNvPr id="16" name="Номер слайда 3">
            <a:extLst>
              <a:ext uri="{FF2B5EF4-FFF2-40B4-BE49-F238E27FC236}">
                <a16:creationId xmlns="" xmlns:a16="http://schemas.microsoft.com/office/drawing/2014/main" id="{336C0521-373F-45B1-B0F3-56CF48B7C4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7EB95807-3C3B-40AE-BC3C-5AB4E3074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4576032"/>
            <a:ext cx="3773424" cy="178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EDBC91F5-603B-40ED-A9FA-BD6AA03370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01" y="4455838"/>
            <a:ext cx="3244596" cy="1588008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EBITDA </a:t>
            </a:r>
            <a:r>
              <a:rPr lang="ru-RU" altLang="ru-RU" dirty="0"/>
              <a:t>и прибыль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12М 2020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4151256" y="2512647"/>
            <a:ext cx="40956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Формирование прибыли за 12М 2020 г.,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706" y="1354297"/>
            <a:ext cx="3130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600" b="1" dirty="0">
                <a:solidFill>
                  <a:srgbClr val="0079C2"/>
                </a:solidFill>
              </a:rPr>
              <a:t>EBITDA</a:t>
            </a:r>
            <a:r>
              <a:rPr lang="ru-RU" altLang="ru-RU" sz="1600" b="1" dirty="0">
                <a:solidFill>
                  <a:srgbClr val="0079C2"/>
                </a:solidFill>
              </a:rPr>
              <a:t>, млн руб. </a:t>
            </a:r>
          </a:p>
        </p:txBody>
      </p:sp>
      <p:cxnSp>
        <p:nvCxnSpPr>
          <p:cNvPr id="8" name="Straight Arrow Connector 6"/>
          <p:cNvCxnSpPr>
            <a:cxnSpLocks/>
          </p:cNvCxnSpPr>
          <p:nvPr/>
        </p:nvCxnSpPr>
        <p:spPr>
          <a:xfrm flipV="1">
            <a:off x="1139317" y="1917672"/>
            <a:ext cx="939800" cy="102396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7"/>
          <p:cNvSpPr/>
          <p:nvPr/>
        </p:nvSpPr>
        <p:spPr>
          <a:xfrm>
            <a:off x="1429830" y="1739901"/>
            <a:ext cx="439738" cy="462728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spc="-10" dirty="0">
                <a:solidFill>
                  <a:srgbClr val="0079C2"/>
                </a:solidFill>
              </a:rPr>
              <a:t>+</a:t>
            </a:r>
            <a:r>
              <a:rPr lang="ru-RU" sz="1050" spc="-10" dirty="0">
                <a:solidFill>
                  <a:srgbClr val="0079C2"/>
                </a:solidFill>
              </a:rPr>
              <a:t>1</a:t>
            </a:r>
            <a:r>
              <a:rPr lang="en-US" sz="1050" spc="-10" dirty="0">
                <a:solidFill>
                  <a:srgbClr val="0079C2"/>
                </a:solidFill>
              </a:rPr>
              <a:t>,</a:t>
            </a:r>
            <a:r>
              <a:rPr lang="ru-RU" sz="1050" spc="-10" dirty="0">
                <a:solidFill>
                  <a:srgbClr val="0079C2"/>
                </a:solidFill>
              </a:rPr>
              <a:t>2</a:t>
            </a:r>
            <a:r>
              <a:rPr lang="en-US" sz="1050" spc="-10" dirty="0">
                <a:solidFill>
                  <a:srgbClr val="0079C2"/>
                </a:solidFill>
              </a:rPr>
              <a:t>%</a:t>
            </a:r>
          </a:p>
        </p:txBody>
      </p:sp>
      <p:sp>
        <p:nvSpPr>
          <p:cNvPr id="10" name="Номер слайда 3">
            <a:extLst>
              <a:ext uri="{FF2B5EF4-FFF2-40B4-BE49-F238E27FC236}">
                <a16:creationId xmlns="" xmlns:a16="http://schemas.microsoft.com/office/drawing/2014/main" id="{607C1020-385D-42BD-A534-7AB822D56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6</a:t>
            </a:fld>
            <a:endParaRPr lang="ru-RU" dirty="0"/>
          </a:p>
        </p:txBody>
      </p:sp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9A96B4E3-1809-4ACC-A929-3AA34D54C3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7573" y="2512091"/>
            <a:ext cx="5975604" cy="2991612"/>
          </a:xfrm>
          <a:prstGeom prst="rect">
            <a:avLst/>
          </a:prstGeom>
        </p:spPr>
      </p:pic>
      <p:sp>
        <p:nvSpPr>
          <p:cNvPr id="15" name="Rectangle 4">
            <a:extLst>
              <a:ext uri="{FF2B5EF4-FFF2-40B4-BE49-F238E27FC236}">
                <a16:creationId xmlns="" xmlns:a16="http://schemas.microsoft.com/office/drawing/2014/main" id="{6518DABE-A7D0-40B1-94A5-207AF489E3CE}"/>
              </a:ext>
            </a:extLst>
          </p:cNvPr>
          <p:cNvSpPr/>
          <p:nvPr/>
        </p:nvSpPr>
        <p:spPr>
          <a:xfrm>
            <a:off x="60706" y="6184603"/>
            <a:ext cx="9144000" cy="230832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1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EBITDA, </a:t>
            </a:r>
            <a:r>
              <a:rPr lang="ru-RU" sz="9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скорр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. = Выручка – Операционные расходы + Амортизация и износ + Убыток от обесценения нефинансовых активов </a:t>
            </a:r>
          </a:p>
        </p:txBody>
      </p:sp>
      <p:sp>
        <p:nvSpPr>
          <p:cNvPr id="16" name="Text Box 103">
            <a:extLst>
              <a:ext uri="{FF2B5EF4-FFF2-40B4-BE49-F238E27FC236}">
                <a16:creationId xmlns="" xmlns:a16="http://schemas.microsoft.com/office/drawing/2014/main" id="{2B29FD79-1DDE-41C4-B69E-618AEA001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23" y="3884866"/>
            <a:ext cx="3130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600" b="1" dirty="0">
                <a:solidFill>
                  <a:srgbClr val="0079C2"/>
                </a:solidFill>
              </a:rPr>
              <a:t>EBITDA</a:t>
            </a:r>
            <a:r>
              <a:rPr lang="ru-RU" altLang="ru-RU" sz="1600" b="1" dirty="0">
                <a:solidFill>
                  <a:srgbClr val="0079C2"/>
                </a:solidFill>
              </a:rPr>
              <a:t>, скорр.</a:t>
            </a:r>
            <a:r>
              <a:rPr lang="ru-RU" altLang="ru-RU" sz="1600" b="1" baseline="30000" dirty="0">
                <a:solidFill>
                  <a:srgbClr val="0079C2"/>
                </a:solidFill>
              </a:rPr>
              <a:t>1</a:t>
            </a:r>
            <a:r>
              <a:rPr lang="ru-RU" altLang="ru-RU" sz="1600" b="1" dirty="0">
                <a:solidFill>
                  <a:srgbClr val="0079C2"/>
                </a:solidFill>
              </a:rPr>
              <a:t>, млн руб. </a:t>
            </a:r>
          </a:p>
        </p:txBody>
      </p:sp>
      <p:cxnSp>
        <p:nvCxnSpPr>
          <p:cNvPr id="17" name="Straight Arrow Connector 6">
            <a:extLst>
              <a:ext uri="{FF2B5EF4-FFF2-40B4-BE49-F238E27FC236}">
                <a16:creationId xmlns="" xmlns:a16="http://schemas.microsoft.com/office/drawing/2014/main" id="{B7CC80DF-6539-4DD2-AF2B-968FE38B454E}"/>
              </a:ext>
            </a:extLst>
          </p:cNvPr>
          <p:cNvCxnSpPr>
            <a:cxnSpLocks/>
          </p:cNvCxnSpPr>
          <p:nvPr/>
        </p:nvCxnSpPr>
        <p:spPr>
          <a:xfrm>
            <a:off x="1180552" y="4510171"/>
            <a:ext cx="870665" cy="60980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7">
            <a:extLst>
              <a:ext uri="{FF2B5EF4-FFF2-40B4-BE49-F238E27FC236}">
                <a16:creationId xmlns="" xmlns:a16="http://schemas.microsoft.com/office/drawing/2014/main" id="{7AC9DDCD-D780-4D49-9E5C-DBF57B8EC65F}"/>
              </a:ext>
            </a:extLst>
          </p:cNvPr>
          <p:cNvSpPr/>
          <p:nvPr/>
        </p:nvSpPr>
        <p:spPr>
          <a:xfrm>
            <a:off x="1401930" y="4304480"/>
            <a:ext cx="439738" cy="462728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-3,3</a:t>
            </a:r>
            <a:r>
              <a:rPr lang="en-US" sz="1050" spc="-10" dirty="0">
                <a:solidFill>
                  <a:srgbClr val="0079C2"/>
                </a:solidFill>
              </a:rPr>
              <a:t>%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5BDCFD7B-0783-49C3-B76B-C7CF249A84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588" y="1842516"/>
            <a:ext cx="3244596" cy="1586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49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1A1253B0-0FCB-4E1F-A3C9-14469D6D0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9" y="2541969"/>
            <a:ext cx="3156204" cy="3133344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Заемные средства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12М 2020 г.</a:t>
            </a:r>
          </a:p>
        </p:txBody>
      </p:sp>
      <p:sp>
        <p:nvSpPr>
          <p:cNvPr id="5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</a:t>
            </a:r>
            <a:endParaRPr lang="en-US" altLang="ru-RU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124575" y="1276350"/>
            <a:ext cx="2667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Чистый долг, </a:t>
            </a:r>
            <a:r>
              <a:rPr lang="en-US" altLang="ru-RU" sz="1600" b="1" dirty="0">
                <a:solidFill>
                  <a:srgbClr val="0079C2"/>
                </a:solidFill>
              </a:rPr>
              <a:t/>
            </a:r>
            <a:br>
              <a:rPr lang="en-US" altLang="ru-RU" sz="1600" b="1" dirty="0">
                <a:solidFill>
                  <a:srgbClr val="0079C2"/>
                </a:solidFill>
              </a:rPr>
            </a:br>
            <a:r>
              <a:rPr lang="ru-RU" altLang="ru-RU" sz="1600" b="1" dirty="0">
                <a:solidFill>
                  <a:srgbClr val="0079C2"/>
                </a:solidFill>
              </a:rPr>
              <a:t>млн руб.</a:t>
            </a:r>
            <a:r>
              <a:rPr lang="en-US" altLang="ru-RU" sz="1600" b="1" baseline="30000" dirty="0">
                <a:solidFill>
                  <a:srgbClr val="0079C2"/>
                </a:solidFill>
              </a:rPr>
              <a:t>1</a:t>
            </a:r>
            <a:endParaRPr lang="ru-RU" altLang="ru-RU" sz="1600" b="1" baseline="30000" dirty="0">
              <a:solidFill>
                <a:srgbClr val="0079C2"/>
              </a:solidFill>
            </a:endParaRP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146050" y="1219200"/>
            <a:ext cx="2597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заемных средств,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3270250" y="1219200"/>
            <a:ext cx="28765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Диверсификация заемных средств по срокам погашения на 31 декабря 2020 г., млн руб.</a:t>
            </a:r>
          </a:p>
        </p:txBody>
      </p:sp>
      <p:cxnSp>
        <p:nvCxnSpPr>
          <p:cNvPr id="10" name="Straight Arrow Connector 7"/>
          <p:cNvCxnSpPr>
            <a:cxnSpLocks/>
          </p:cNvCxnSpPr>
          <p:nvPr/>
        </p:nvCxnSpPr>
        <p:spPr>
          <a:xfrm>
            <a:off x="1123096" y="2708413"/>
            <a:ext cx="805937" cy="248147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8"/>
          <p:cNvSpPr/>
          <p:nvPr/>
        </p:nvSpPr>
        <p:spPr>
          <a:xfrm>
            <a:off x="1331955" y="2634078"/>
            <a:ext cx="365125" cy="366712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-</a:t>
            </a:r>
            <a:r>
              <a:rPr lang="en-US" sz="1050" spc="-10" dirty="0">
                <a:solidFill>
                  <a:srgbClr val="0079C2"/>
                </a:solidFill>
              </a:rPr>
              <a:t>14,6</a:t>
            </a:r>
            <a:r>
              <a:rPr lang="ru-RU" sz="1050" spc="-10" dirty="0">
                <a:solidFill>
                  <a:srgbClr val="0079C2"/>
                </a:solidFill>
              </a:rPr>
              <a:t>%</a:t>
            </a:r>
          </a:p>
        </p:txBody>
      </p:sp>
      <p:sp>
        <p:nvSpPr>
          <p:cNvPr id="12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 dirty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  </a:t>
            </a:r>
            <a:endParaRPr lang="en-US" altLang="ru-R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6"/>
          <p:cNvCxnSpPr/>
          <p:nvPr/>
        </p:nvCxnSpPr>
        <p:spPr>
          <a:xfrm>
            <a:off x="6913643" y="2819084"/>
            <a:ext cx="1012745" cy="2067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7"/>
          <p:cNvSpPr/>
          <p:nvPr/>
        </p:nvSpPr>
        <p:spPr>
          <a:xfrm>
            <a:off x="6715206" y="263566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1,46</a:t>
            </a:r>
          </a:p>
        </p:txBody>
      </p:sp>
      <p:sp>
        <p:nvSpPr>
          <p:cNvPr id="15" name="Oval 7"/>
          <p:cNvSpPr/>
          <p:nvPr/>
        </p:nvSpPr>
        <p:spPr>
          <a:xfrm>
            <a:off x="7926388" y="2843272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1,29</a:t>
            </a:r>
          </a:p>
        </p:txBody>
      </p:sp>
      <p:sp>
        <p:nvSpPr>
          <p:cNvPr id="16" name="Text Box 103"/>
          <p:cNvSpPr txBox="1">
            <a:spLocks noChangeArrowheads="1"/>
          </p:cNvSpPr>
          <p:nvPr/>
        </p:nvSpPr>
        <p:spPr bwMode="auto">
          <a:xfrm>
            <a:off x="6791326" y="2145605"/>
            <a:ext cx="1135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79C2"/>
                </a:solidFill>
              </a:rPr>
              <a:t>Чистый долг/</a:t>
            </a:r>
            <a:r>
              <a:rPr lang="en-US" altLang="ru-RU" sz="1200" dirty="0">
                <a:solidFill>
                  <a:srgbClr val="0079C2"/>
                </a:solidFill>
              </a:rPr>
              <a:t> EBITDA</a:t>
            </a:r>
            <a:r>
              <a:rPr lang="ru-RU" altLang="ru-RU" sz="1200" dirty="0">
                <a:solidFill>
                  <a:srgbClr val="0079C2"/>
                </a:solidFill>
              </a:rPr>
              <a:t>, </a:t>
            </a:r>
            <a:r>
              <a:rPr lang="ru-RU" altLang="ru-RU" sz="1200" dirty="0" err="1">
                <a:solidFill>
                  <a:srgbClr val="0079C2"/>
                </a:solidFill>
              </a:rPr>
              <a:t>скорр</a:t>
            </a:r>
            <a:r>
              <a:rPr lang="ru-RU" altLang="ru-RU" sz="1200" dirty="0">
                <a:solidFill>
                  <a:srgbClr val="0079C2"/>
                </a:solidFill>
              </a:rPr>
              <a:t>. </a:t>
            </a:r>
            <a:endParaRPr lang="ru-RU" altLang="ru-RU" sz="1200" baseline="30000" dirty="0">
              <a:solidFill>
                <a:srgbClr val="0079C2"/>
              </a:solidFill>
            </a:endParaRPr>
          </a:p>
        </p:txBody>
      </p:sp>
      <p:sp>
        <p:nvSpPr>
          <p:cNvPr id="18" name="Номер слайда 3">
            <a:extLst>
              <a:ext uri="{FF2B5EF4-FFF2-40B4-BE49-F238E27FC236}">
                <a16:creationId xmlns="" xmlns:a16="http://schemas.microsoft.com/office/drawing/2014/main" id="{2DE05B58-D6EC-4165-ADF7-80D292E10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2FDB213D-BD96-4FD8-AF26-CF89F1513D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9246" y="2357335"/>
            <a:ext cx="2799588" cy="3319272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2B75650A-6A56-408F-A884-FFDAC3546C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9429" y="2452053"/>
            <a:ext cx="2717292" cy="331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34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Результаты деятельности Группы ОГК-2 по МСФО за 12М 2020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Title 5"/>
          <p:cNvSpPr txBox="1">
            <a:spLocks/>
          </p:cNvSpPr>
          <p:nvPr/>
        </p:nvSpPr>
        <p:spPr bwMode="auto">
          <a:xfrm>
            <a:off x="1939925" y="2644775"/>
            <a:ext cx="72040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/>
              <a:t>Спасибо за внимание!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343150" y="3898900"/>
            <a:ext cx="481965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Контакты</a:t>
            </a:r>
            <a:r>
              <a:rPr lang="en-US" altLang="ru-RU" sz="1600" dirty="0"/>
              <a:t>: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Гризель Наталья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Тел.: + 7 (812) 646-13-64, доб. 2416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u-RU" sz="1600" dirty="0"/>
              <a:t>Email: Grizel.Natalya@ogk2.ru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u="sng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Специальное оформление">
  <a:themeElements>
    <a:clrScheme name="9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19410</TotalTime>
  <Words>1070</Words>
  <Application>Microsoft Office PowerPoint</Application>
  <PresentationFormat>Экран (4:3)</PresentationFormat>
  <Paragraphs>210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2" baseType="lpstr">
      <vt:lpstr>Arial</vt:lpstr>
      <vt:lpstr>Arial Narrow</vt:lpstr>
      <vt:lpstr>Calibri</vt:lpstr>
      <vt:lpstr>Symbol</vt:lpstr>
      <vt:lpstr>Times New Roman</vt:lpstr>
      <vt:lpstr>3_Специальное оформление</vt:lpstr>
      <vt:lpstr>6_Специальное оформление</vt:lpstr>
      <vt:lpstr>4_Специальное оформление</vt:lpstr>
      <vt:lpstr>5_Специальное оформление</vt:lpstr>
      <vt:lpstr>11_Специальное оформление</vt:lpstr>
      <vt:lpstr>7_Специальное оформление</vt:lpstr>
      <vt:lpstr>8_Специальное оформление</vt:lpstr>
      <vt:lpstr>10_Специальное оформление</vt:lpstr>
      <vt:lpstr>Презентация PowerPoint</vt:lpstr>
      <vt:lpstr>Ограничение ответственности</vt:lpstr>
      <vt:lpstr>Производственные и финансовые результаты</vt:lpstr>
      <vt:lpstr>Выручка</vt:lpstr>
      <vt:lpstr>Переменные расходы</vt:lpstr>
      <vt:lpstr>Постоянные расходы</vt:lpstr>
      <vt:lpstr>EBITDA и прибыль</vt:lpstr>
      <vt:lpstr>Заемные средства</vt:lpstr>
      <vt:lpstr>Презентация PowerPoint</vt:lpstr>
    </vt:vector>
  </TitlesOfParts>
  <Company>Typo Graphic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Pirit</dc:creator>
  <cp:lastModifiedBy>Гризель Наталья Олеговна</cp:lastModifiedBy>
  <cp:revision>326</cp:revision>
  <cp:lastPrinted>2020-08-05T07:27:55Z</cp:lastPrinted>
  <dcterms:created xsi:type="dcterms:W3CDTF">2009-07-15T11:37:47Z</dcterms:created>
  <dcterms:modified xsi:type="dcterms:W3CDTF">2021-03-09T11:03:49Z</dcterms:modified>
</cp:coreProperties>
</file>